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20"/>
  </p:notesMasterIdLst>
  <p:handoutMasterIdLst>
    <p:handoutMasterId r:id="rId21"/>
  </p:handoutMasterIdLst>
  <p:sldIdLst>
    <p:sldId id="312" r:id="rId5"/>
    <p:sldId id="304" r:id="rId6"/>
    <p:sldId id="307" r:id="rId7"/>
    <p:sldId id="323" r:id="rId8"/>
    <p:sldId id="281" r:id="rId9"/>
    <p:sldId id="282" r:id="rId10"/>
    <p:sldId id="314" r:id="rId11"/>
    <p:sldId id="325" r:id="rId12"/>
    <p:sldId id="326" r:id="rId13"/>
    <p:sldId id="315" r:id="rId14"/>
    <p:sldId id="317" r:id="rId15"/>
    <p:sldId id="318" r:id="rId16"/>
    <p:sldId id="321" r:id="rId17"/>
    <p:sldId id="322" r:id="rId18"/>
    <p:sldId id="297" r:id="rId19"/>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8C8C"/>
    <a:srgbClr val="202C8F"/>
    <a:srgbClr val="FDFBF6"/>
    <a:srgbClr val="AAC4E9"/>
    <a:srgbClr val="F5CDCE"/>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5388" autoAdjust="0"/>
  </p:normalViewPr>
  <p:slideViewPr>
    <p:cSldViewPr snapToGrid="0" snapToObjects="1">
      <p:cViewPr varScale="1">
        <p:scale>
          <a:sx n="65" d="100"/>
          <a:sy n="65" d="100"/>
        </p:scale>
        <p:origin x="198" y="78"/>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2025</a:t>
            </a:fld>
            <a:endParaRPr lang="en-US" dirty="0"/>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txBody>
          <a:bodyPr/>
          <a:lstStyle/>
          <a:p>
            <a:endParaRPr lang="en-US"/>
          </a:p>
        </p:txBody>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97654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txBody>
          <a:bodyPr/>
          <a:lstStyle/>
          <a:p>
            <a:endParaRPr lang="en-US"/>
          </a:p>
        </p:txBody>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77914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txBody>
          <a:bodyPr/>
          <a:lstStyle/>
          <a:p>
            <a:endParaRPr lang="en-US"/>
          </a:p>
        </p:txBody>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845417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txBody>
          <a:bodyPr/>
          <a:lstStyle/>
          <a:p>
            <a:endParaRPr lang="en-US"/>
          </a:p>
        </p:txBody>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47668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txBody>
          <a:bodyPr/>
          <a:lstStyle/>
          <a:p>
            <a:endParaRPr lang="en-US"/>
          </a:p>
        </p:txBody>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508814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txBody>
          <a:bodyPr/>
          <a:lstStyle/>
          <a:p>
            <a:endParaRPr lang="en-US"/>
          </a:p>
        </p:txBody>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3130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txBody>
          <a:bodyPr/>
          <a:lstStyle/>
          <a:p>
            <a:endParaRPr lang="en-US"/>
          </a:p>
        </p:txBody>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87736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txBody>
          <a:bodyPr/>
          <a:lstStyle/>
          <a:p>
            <a:endParaRPr lang="en-US"/>
          </a:p>
        </p:txBody>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294931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E3C44D-9130-DAF2-C93C-9C50081D04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544C10-B850-2EDB-E6D7-42EE39FEA780}"/>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txBody>
          <a:bodyPr/>
          <a:lstStyle/>
          <a:p>
            <a:endParaRPr lang="en-US"/>
          </a:p>
        </p:txBody>
      </p:sp>
      <p:sp>
        <p:nvSpPr>
          <p:cNvPr id="3" name="Notes Placeholder 2">
            <a:extLst>
              <a:ext uri="{FF2B5EF4-FFF2-40B4-BE49-F238E27FC236}">
                <a16:creationId xmlns:a16="http://schemas.microsoft.com/office/drawing/2014/main" id="{6FD36972-B38A-B8A6-5DEB-0572289E6985}"/>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234317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txBody>
          <a:bodyPr/>
          <a:lstStyle/>
          <a:p>
            <a:endParaRPr lang="en-US"/>
          </a:p>
        </p:txBody>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68653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txBody>
          <a:bodyPr/>
          <a:lstStyle/>
          <a:p>
            <a:endParaRPr lang="en-US"/>
          </a:p>
        </p:txBody>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019397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txBody>
          <a:bodyPr/>
          <a:lstStyle/>
          <a:p>
            <a:endParaRPr lang="en-US"/>
          </a:p>
        </p:txBody>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87667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221277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txBody>
          <a:bodyPr/>
          <a:lstStyle/>
          <a:p>
            <a:endParaRPr lang="en-US"/>
          </a:p>
        </p:txBody>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649742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dirty="0"/>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dirty="0"/>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chor="ctr" anchorCtr="0"/>
          <a:lstStyle/>
          <a:p>
            <a:r>
              <a:rPr lang="en-US" dirty="0"/>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3396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dirty="0"/>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endParaRPr lang="en-US" dirty="0"/>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endParaRPr lang="en-US" dirty="0"/>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FF65-A536-F639-8591-ED024C223308}"/>
              </a:ext>
            </a:extLst>
          </p:cNvPr>
          <p:cNvSpPr>
            <a:spLocks noGrp="1"/>
          </p:cNvSpPr>
          <p:nvPr>
            <p:ph type="ctrTitle"/>
          </p:nvPr>
        </p:nvSpPr>
        <p:spPr>
          <a:xfrm>
            <a:off x="2899790" y="2344993"/>
            <a:ext cx="6392421" cy="1352557"/>
          </a:xfrm>
        </p:spPr>
        <p:txBody>
          <a:bodyPr anchor="ctr"/>
          <a:lstStyle/>
          <a:p>
            <a:pPr>
              <a:lnSpc>
                <a:spcPct val="150000"/>
              </a:lnSpc>
            </a:pPr>
            <a:r>
              <a:rPr lang="en-US" sz="2400" dirty="0">
                <a:solidFill>
                  <a:srgbClr val="DF8C8C"/>
                </a:solidFill>
              </a:rPr>
              <a:t>Legal Secure data Transfer system</a:t>
            </a:r>
            <a:endParaRPr lang="en-US" dirty="0">
              <a:solidFill>
                <a:srgbClr val="DF8C8C"/>
              </a:solidFill>
            </a:endParaRPr>
          </a:p>
        </p:txBody>
      </p:sp>
      <p:sp>
        <p:nvSpPr>
          <p:cNvPr id="3" name="TextBox 2">
            <a:extLst>
              <a:ext uri="{FF2B5EF4-FFF2-40B4-BE49-F238E27FC236}">
                <a16:creationId xmlns:a16="http://schemas.microsoft.com/office/drawing/2014/main" id="{2428B1CC-2409-19FB-5967-211FB354AA41}"/>
              </a:ext>
            </a:extLst>
          </p:cNvPr>
          <p:cNvSpPr txBox="1"/>
          <p:nvPr/>
        </p:nvSpPr>
        <p:spPr>
          <a:xfrm>
            <a:off x="4261546" y="1369962"/>
            <a:ext cx="4071293" cy="1015663"/>
          </a:xfrm>
          <a:prstGeom prst="rect">
            <a:avLst/>
          </a:prstGeom>
          <a:noFill/>
        </p:spPr>
        <p:txBody>
          <a:bodyPr wrap="square" rtlCol="0">
            <a:spAutoFit/>
          </a:bodyPr>
          <a:lstStyle/>
          <a:p>
            <a:r>
              <a:rPr lang="en-US" sz="6000" dirty="0" err="1">
                <a:solidFill>
                  <a:srgbClr val="202C8F"/>
                </a:solidFill>
                <a:latin typeface="+mj-lt"/>
              </a:rPr>
              <a:t>LawLock</a:t>
            </a:r>
            <a:endParaRPr lang="en-US" sz="6000" dirty="0">
              <a:solidFill>
                <a:srgbClr val="202C8F"/>
              </a:solidFill>
              <a:latin typeface="+mj-lt"/>
            </a:endParaRPr>
          </a:p>
        </p:txBody>
      </p:sp>
    </p:spTree>
    <p:extLst>
      <p:ext uri="{BB962C8B-B14F-4D97-AF65-F5344CB8AC3E}">
        <p14:creationId xmlns:p14="http://schemas.microsoft.com/office/powerpoint/2010/main" val="2202437675"/>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250"/>
                                        <p:tgtEl>
                                          <p:spTgt spid="3"/>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A34A6-22BC-27A4-2C79-EE98A4943B14}"/>
              </a:ext>
            </a:extLst>
          </p:cNvPr>
          <p:cNvSpPr>
            <a:spLocks noGrp="1"/>
          </p:cNvSpPr>
          <p:nvPr>
            <p:ph type="title"/>
          </p:nvPr>
        </p:nvSpPr>
        <p:spPr>
          <a:xfrm>
            <a:off x="914399" y="982118"/>
            <a:ext cx="7796464" cy="1222385"/>
          </a:xfrm>
        </p:spPr>
        <p:txBody>
          <a:bodyPr/>
          <a:lstStyle/>
          <a:p>
            <a:r>
              <a:rPr lang="en-US" dirty="0"/>
              <a:t>System Architecture Overview</a:t>
            </a:r>
          </a:p>
        </p:txBody>
      </p:sp>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p:txBody>
          <a:bodyPr/>
          <a:lstStyle/>
          <a:p>
            <a:fld id="{48F63A3B-78C7-47BE-AE5E-E10140E04643}" type="slidenum">
              <a:rPr lang="en-US" smtClean="0"/>
              <a:pPr/>
              <a:t>10</a:t>
            </a:fld>
            <a:endParaRPr lang="en-US" dirty="0"/>
          </a:p>
        </p:txBody>
      </p:sp>
      <p:sp>
        <p:nvSpPr>
          <p:cNvPr id="16" name="Content Placeholder 4">
            <a:extLst>
              <a:ext uri="{FF2B5EF4-FFF2-40B4-BE49-F238E27FC236}">
                <a16:creationId xmlns:a16="http://schemas.microsoft.com/office/drawing/2014/main" id="{AEF9954A-E263-8A7E-58B1-4D03F7D1BD9B}"/>
              </a:ext>
            </a:extLst>
          </p:cNvPr>
          <p:cNvSpPr>
            <a:spLocks noGrp="1"/>
          </p:cNvSpPr>
          <p:nvPr>
            <p:ph sz="half" idx="2"/>
          </p:nvPr>
        </p:nvSpPr>
        <p:spPr>
          <a:xfrm>
            <a:off x="825916" y="3097782"/>
            <a:ext cx="4083513" cy="1444721"/>
          </a:xfrm>
        </p:spPr>
        <p:txBody>
          <a:bodyPr>
            <a:normAutofit/>
          </a:bodyPr>
          <a:lstStyle/>
          <a:p>
            <a:pPr marL="285750" indent="-285750">
              <a:buClr>
                <a:srgbClr val="DF8C8C"/>
              </a:buClr>
              <a:buFont typeface="Arial" panose="020B0604020202020204" pitchFamily="34" charset="0"/>
              <a:buChar char="•"/>
            </a:pPr>
            <a:r>
              <a:rPr lang="en-US" sz="2000" dirty="0"/>
              <a:t>On-Chain Storage: Holds transaction metadata and cryptographic keys.</a:t>
            </a:r>
          </a:p>
        </p:txBody>
      </p:sp>
      <p:sp>
        <p:nvSpPr>
          <p:cNvPr id="17" name="Content Placeholder 6">
            <a:extLst>
              <a:ext uri="{FF2B5EF4-FFF2-40B4-BE49-F238E27FC236}">
                <a16:creationId xmlns:a16="http://schemas.microsoft.com/office/drawing/2014/main" id="{33680A80-5C61-DD02-1119-0565C0AD5372}"/>
              </a:ext>
            </a:extLst>
          </p:cNvPr>
          <p:cNvSpPr>
            <a:spLocks noGrp="1"/>
          </p:cNvSpPr>
          <p:nvPr>
            <p:ph sz="quarter" idx="4"/>
          </p:nvPr>
        </p:nvSpPr>
        <p:spPr>
          <a:xfrm>
            <a:off x="4247052" y="3097783"/>
            <a:ext cx="4085792" cy="1444721"/>
          </a:xfrm>
        </p:spPr>
        <p:txBody>
          <a:bodyPr>
            <a:normAutofit/>
          </a:bodyPr>
          <a:lstStyle/>
          <a:p>
            <a:pPr marL="285750" indent="-285750">
              <a:buClr>
                <a:srgbClr val="DF8C8C"/>
              </a:buClr>
              <a:buFont typeface="Arial" panose="020B0604020202020204" pitchFamily="34" charset="0"/>
              <a:buChar char="•"/>
            </a:pPr>
            <a:r>
              <a:rPr lang="en-US" sz="2000" dirty="0"/>
              <a:t>Off-Chain Storage: Holds encrypted large files for efficient access.</a:t>
            </a:r>
          </a:p>
        </p:txBody>
      </p:sp>
      <p:sp>
        <p:nvSpPr>
          <p:cNvPr id="4" name="TextBox 3">
            <a:extLst>
              <a:ext uri="{FF2B5EF4-FFF2-40B4-BE49-F238E27FC236}">
                <a16:creationId xmlns:a16="http://schemas.microsoft.com/office/drawing/2014/main" id="{63D9EEFE-94F0-DE72-61E0-0AA310D29FB7}"/>
              </a:ext>
            </a:extLst>
          </p:cNvPr>
          <p:cNvSpPr txBox="1"/>
          <p:nvPr/>
        </p:nvSpPr>
        <p:spPr>
          <a:xfrm>
            <a:off x="914399" y="2344993"/>
            <a:ext cx="6368173" cy="461665"/>
          </a:xfrm>
          <a:prstGeom prst="rect">
            <a:avLst/>
          </a:prstGeom>
          <a:noFill/>
        </p:spPr>
        <p:txBody>
          <a:bodyPr wrap="square" rtlCol="0">
            <a:spAutoFit/>
          </a:bodyPr>
          <a:lstStyle/>
          <a:p>
            <a:pPr>
              <a:buClr>
                <a:srgbClr val="DF8C8C"/>
              </a:buClr>
            </a:pPr>
            <a:r>
              <a:rPr lang="en-US" sz="2400" dirty="0">
                <a:solidFill>
                  <a:srgbClr val="DF8C8C"/>
                </a:solidFill>
              </a:rPr>
              <a:t>The system employs a dual storage model:</a:t>
            </a:r>
          </a:p>
        </p:txBody>
      </p:sp>
      <p:sp>
        <p:nvSpPr>
          <p:cNvPr id="5" name="Content Placeholder 6">
            <a:extLst>
              <a:ext uri="{FF2B5EF4-FFF2-40B4-BE49-F238E27FC236}">
                <a16:creationId xmlns:a16="http://schemas.microsoft.com/office/drawing/2014/main" id="{4568312D-BFAC-6C25-18CC-F682758A80F3}"/>
              </a:ext>
            </a:extLst>
          </p:cNvPr>
          <p:cNvSpPr txBox="1">
            <a:spLocks/>
          </p:cNvSpPr>
          <p:nvPr/>
        </p:nvSpPr>
        <p:spPr>
          <a:xfrm>
            <a:off x="858982" y="4610038"/>
            <a:ext cx="6972411" cy="1193984"/>
          </a:xfrm>
          <a:prstGeom prst="rect">
            <a:avLst/>
          </a:prstGeom>
        </p:spPr>
        <p:txBody>
          <a:bodyPr vert="horz" lIns="91440" tIns="0" rIns="9144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accent6"/>
                </a:solidFill>
                <a:latin typeface="+mn-lt"/>
                <a:ea typeface="+mn-ea"/>
                <a:cs typeface="+mn-cs"/>
              </a:defRPr>
            </a:lvl1pPr>
            <a:lvl2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2pPr>
            <a:lvl3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3pPr>
            <a:lvl4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4pPr>
            <a:lvl5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rgbClr val="DF8C8C"/>
              </a:buClr>
              <a:buFont typeface="Arial" panose="020B0604020202020204" pitchFamily="34" charset="0"/>
              <a:buChar char="•"/>
            </a:pPr>
            <a:r>
              <a:rPr lang="en-US" sz="2400" dirty="0"/>
              <a:t>Smart contracts handle validation, encryption, and data access control.</a:t>
            </a:r>
          </a:p>
        </p:txBody>
      </p:sp>
    </p:spTree>
    <p:extLst>
      <p:ext uri="{BB962C8B-B14F-4D97-AF65-F5344CB8AC3E}">
        <p14:creationId xmlns:p14="http://schemas.microsoft.com/office/powerpoint/2010/main" val="2468595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55F2D4-C20E-BEBC-1CCF-4449B0456A7E}"/>
              </a:ext>
            </a:extLst>
          </p:cNvPr>
          <p:cNvSpPr>
            <a:spLocks noGrp="1"/>
          </p:cNvSpPr>
          <p:nvPr>
            <p:ph type="title"/>
          </p:nvPr>
        </p:nvSpPr>
        <p:spPr/>
        <p:txBody>
          <a:bodyPr/>
          <a:lstStyle/>
          <a:p>
            <a:r>
              <a:rPr lang="en-US" dirty="0"/>
              <a:t>Compliance and Standards</a:t>
            </a:r>
          </a:p>
        </p:txBody>
      </p:sp>
      <p:sp>
        <p:nvSpPr>
          <p:cNvPr id="14" name="Content Placeholder 7">
            <a:extLst>
              <a:ext uri="{FF2B5EF4-FFF2-40B4-BE49-F238E27FC236}">
                <a16:creationId xmlns:a16="http://schemas.microsoft.com/office/drawing/2014/main" id="{749C7CD1-A9AA-49E3-6734-AD9546F2DF5B}"/>
              </a:ext>
            </a:extLst>
          </p:cNvPr>
          <p:cNvSpPr>
            <a:spLocks noGrp="1"/>
          </p:cNvSpPr>
          <p:nvPr>
            <p:ph sz="half" idx="15"/>
          </p:nvPr>
        </p:nvSpPr>
        <p:spPr>
          <a:xfrm>
            <a:off x="914400" y="2303028"/>
            <a:ext cx="7433187" cy="4144192"/>
          </a:xfrm>
        </p:spPr>
        <p:txBody>
          <a:bodyPr>
            <a:normAutofit/>
          </a:bodyPr>
          <a:lstStyle/>
          <a:p>
            <a:pPr>
              <a:lnSpc>
                <a:spcPct val="150000"/>
              </a:lnSpc>
              <a:buClr>
                <a:srgbClr val="DF8C8C"/>
              </a:buClr>
              <a:buFont typeface="Arial" panose="020B0604020202020204" pitchFamily="34" charset="0"/>
              <a:buChar char="•"/>
            </a:pPr>
            <a:r>
              <a:rPr lang="en-US" sz="2400" dirty="0"/>
              <a:t>ISO/IEC 27001 – Information Security Management</a:t>
            </a:r>
          </a:p>
          <a:p>
            <a:pPr>
              <a:lnSpc>
                <a:spcPct val="150000"/>
              </a:lnSpc>
              <a:buClr>
                <a:srgbClr val="DF8C8C"/>
              </a:buClr>
              <a:buFont typeface="Arial" panose="020B0604020202020204" pitchFamily="34" charset="0"/>
              <a:buChar char="•"/>
            </a:pPr>
            <a:r>
              <a:rPr lang="en-US" sz="2400" dirty="0"/>
              <a:t>NIST Cybersecurity Framework – Data Integrity &amp; Access Control</a:t>
            </a:r>
          </a:p>
          <a:p>
            <a:pPr>
              <a:lnSpc>
                <a:spcPct val="150000"/>
              </a:lnSpc>
              <a:buClr>
                <a:srgbClr val="DF8C8C"/>
              </a:buClr>
              <a:buFont typeface="Arial" panose="020B0604020202020204" pitchFamily="34" charset="0"/>
              <a:buChar char="•"/>
            </a:pPr>
            <a:r>
              <a:rPr lang="en-US" sz="2400" dirty="0"/>
              <a:t>GDPR Alignment – Ensures legal data handling</a:t>
            </a:r>
          </a:p>
          <a:p>
            <a:pPr>
              <a:lnSpc>
                <a:spcPct val="150000"/>
              </a:lnSpc>
              <a:buClr>
                <a:srgbClr val="DF8C8C"/>
              </a:buClr>
              <a:buFont typeface="Arial" panose="020B0604020202020204" pitchFamily="34" charset="0"/>
              <a:buChar char="•"/>
            </a:pPr>
            <a:r>
              <a:rPr lang="en-US" sz="2400" dirty="0"/>
              <a:t>Nigerian Cybercrime Act Compliance</a:t>
            </a:r>
          </a:p>
        </p:txBody>
      </p:sp>
      <p:pic>
        <p:nvPicPr>
          <p:cNvPr id="10" name="Picture Placeholder 9" descr="A person wearing a blue suit and headphones pointing at a computer">
            <a:extLst>
              <a:ext uri="{FF2B5EF4-FFF2-40B4-BE49-F238E27FC236}">
                <a16:creationId xmlns:a16="http://schemas.microsoft.com/office/drawing/2014/main" id="{DD0A0899-5B02-CEB5-E5DD-448B169C2377}"/>
              </a:ext>
            </a:extLst>
          </p:cNvPr>
          <p:cNvPicPr>
            <a:picLocks noGrp="1" noChangeAspect="1"/>
          </p:cNvPicPr>
          <p:nvPr>
            <p:ph type="pic" sz="quarter" idx="14"/>
          </p:nvPr>
        </p:nvPicPr>
        <p:blipFill rotWithShape="1">
          <a:blip r:embed="rId3">
            <a:duotone>
              <a:prstClr val="black"/>
              <a:schemeClr val="accent1">
                <a:tint val="45000"/>
                <a:satMod val="400000"/>
              </a:schemeClr>
            </a:duotone>
          </a:blip>
          <a:srcRect l="31888" r="31888"/>
          <a:stretch/>
        </p:blipFill>
        <p:spPr/>
      </p:pic>
      <p:sp>
        <p:nvSpPr>
          <p:cNvPr id="4" name="Slide Number Placeholder 3">
            <a:extLst>
              <a:ext uri="{FF2B5EF4-FFF2-40B4-BE49-F238E27FC236}">
                <a16:creationId xmlns:a16="http://schemas.microsoft.com/office/drawing/2014/main" id="{C82CE1B8-1C92-D6D2-444B-652DB90E86D1}"/>
              </a:ext>
            </a:extLst>
          </p:cNvPr>
          <p:cNvSpPr>
            <a:spLocks noGrp="1"/>
          </p:cNvSpPr>
          <p:nvPr>
            <p:ph type="sldNum" sz="quarter" idx="10"/>
          </p:nvPr>
        </p:nvSpPr>
        <p:spPr/>
        <p:txBody>
          <a:bodyPr/>
          <a:lstStyle/>
          <a:p>
            <a:fld id="{48F63A3B-78C7-47BE-AE5E-E10140E04643}" type="slidenum">
              <a:rPr lang="en-US" smtClean="0"/>
              <a:pPr/>
              <a:t>11</a:t>
            </a:fld>
            <a:endParaRPr lang="en-US" dirty="0"/>
          </a:p>
        </p:txBody>
      </p:sp>
    </p:spTree>
    <p:extLst>
      <p:ext uri="{BB962C8B-B14F-4D97-AF65-F5344CB8AC3E}">
        <p14:creationId xmlns:p14="http://schemas.microsoft.com/office/powerpoint/2010/main" val="1941619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43EC8A-1733-CCF7-081F-EB4667CB3285}"/>
              </a:ext>
            </a:extLst>
          </p:cNvPr>
          <p:cNvSpPr>
            <a:spLocks noGrp="1"/>
          </p:cNvSpPr>
          <p:nvPr>
            <p:ph type="title"/>
          </p:nvPr>
        </p:nvSpPr>
        <p:spPr/>
        <p:txBody>
          <a:bodyPr/>
          <a:lstStyle/>
          <a:p>
            <a:r>
              <a:rPr lang="en-US" dirty="0"/>
              <a:t>Benefits for Law Enforcement</a:t>
            </a:r>
          </a:p>
        </p:txBody>
      </p:sp>
      <p:sp>
        <p:nvSpPr>
          <p:cNvPr id="4" name="Content Placeholder 3">
            <a:extLst>
              <a:ext uri="{FF2B5EF4-FFF2-40B4-BE49-F238E27FC236}">
                <a16:creationId xmlns:a16="http://schemas.microsoft.com/office/drawing/2014/main" id="{ACE55D3D-AA24-CF53-6679-29B3C83F7646}"/>
              </a:ext>
            </a:extLst>
          </p:cNvPr>
          <p:cNvSpPr>
            <a:spLocks noGrp="1"/>
          </p:cNvSpPr>
          <p:nvPr>
            <p:ph idx="13"/>
          </p:nvPr>
        </p:nvSpPr>
        <p:spPr/>
        <p:txBody>
          <a:bodyPr/>
          <a:lstStyle/>
          <a:p>
            <a:pPr marL="342900" indent="-342900">
              <a:lnSpc>
                <a:spcPct val="150000"/>
              </a:lnSpc>
              <a:buClr>
                <a:srgbClr val="DF8C8C"/>
              </a:buClr>
              <a:buFont typeface="Arial" panose="020B0604020202020204" pitchFamily="34" charset="0"/>
              <a:buChar char="•"/>
            </a:pPr>
            <a:r>
              <a:rPr lang="en-US" dirty="0"/>
              <a:t>Secure and traceable communication between departments.</a:t>
            </a:r>
          </a:p>
          <a:p>
            <a:pPr marL="342900" indent="-342900">
              <a:lnSpc>
                <a:spcPct val="150000"/>
              </a:lnSpc>
              <a:buClr>
                <a:srgbClr val="DF8C8C"/>
              </a:buClr>
              <a:buFont typeface="Arial" panose="020B0604020202020204" pitchFamily="34" charset="0"/>
              <a:buChar char="•"/>
            </a:pPr>
            <a:r>
              <a:rPr lang="en-US" dirty="0"/>
              <a:t>Eliminates unauthorized access to case data.</a:t>
            </a:r>
          </a:p>
          <a:p>
            <a:pPr marL="342900" indent="-342900">
              <a:lnSpc>
                <a:spcPct val="150000"/>
              </a:lnSpc>
              <a:buClr>
                <a:srgbClr val="DF8C8C"/>
              </a:buClr>
              <a:buFont typeface="Arial" panose="020B0604020202020204" pitchFamily="34" charset="0"/>
              <a:buChar char="•"/>
            </a:pPr>
            <a:r>
              <a:rPr lang="en-US" dirty="0"/>
              <a:t>Reduces paper-based documentation.</a:t>
            </a:r>
          </a:p>
          <a:p>
            <a:pPr marL="342900" indent="-342900">
              <a:lnSpc>
                <a:spcPct val="150000"/>
              </a:lnSpc>
              <a:buClr>
                <a:srgbClr val="DF8C8C"/>
              </a:buClr>
              <a:buFont typeface="Arial" panose="020B0604020202020204" pitchFamily="34" charset="0"/>
              <a:buChar char="•"/>
            </a:pPr>
            <a:r>
              <a:rPr lang="en-US" dirty="0"/>
              <a:t>Enhances trust, transparency, and accountability.</a:t>
            </a:r>
          </a:p>
        </p:txBody>
      </p:sp>
      <p:sp>
        <p:nvSpPr>
          <p:cNvPr id="2" name="Slide Number Placeholder 1">
            <a:extLst>
              <a:ext uri="{FF2B5EF4-FFF2-40B4-BE49-F238E27FC236}">
                <a16:creationId xmlns:a16="http://schemas.microsoft.com/office/drawing/2014/main" id="{AB69D854-FB65-0E93-CFE2-041F7C41DD24}"/>
              </a:ext>
            </a:extLst>
          </p:cNvPr>
          <p:cNvSpPr>
            <a:spLocks noGrp="1"/>
          </p:cNvSpPr>
          <p:nvPr>
            <p:ph type="sldNum" sz="quarter" idx="10"/>
          </p:nvPr>
        </p:nvSpPr>
        <p:spPr/>
        <p:txBody>
          <a:bodyPr/>
          <a:lstStyle/>
          <a:p>
            <a:fld id="{48F63A3B-78C7-47BE-AE5E-E10140E04643}" type="slidenum">
              <a:rPr lang="en-US" smtClean="0"/>
              <a:pPr/>
              <a:t>12</a:t>
            </a:fld>
            <a:endParaRPr lang="en-US" dirty="0"/>
          </a:p>
        </p:txBody>
      </p:sp>
      <p:pic>
        <p:nvPicPr>
          <p:cNvPr id="9" name="Picture Placeholder 8" descr="Hand with a gavel">
            <a:extLst>
              <a:ext uri="{FF2B5EF4-FFF2-40B4-BE49-F238E27FC236}">
                <a16:creationId xmlns:a16="http://schemas.microsoft.com/office/drawing/2014/main" id="{1E571C0D-84A0-3A1B-253E-61EC41F015CE}"/>
              </a:ext>
            </a:extLst>
          </p:cNvPr>
          <p:cNvPicPr>
            <a:picLocks noGrp="1" noChangeAspect="1"/>
          </p:cNvPicPr>
          <p:nvPr>
            <p:ph type="pic" sz="quarter" idx="14"/>
          </p:nvPr>
        </p:nvPicPr>
        <p:blipFill>
          <a:blip r:embed="rId3">
            <a:duotone>
              <a:prstClr val="black"/>
              <a:schemeClr val="accent2">
                <a:tint val="45000"/>
                <a:satMod val="400000"/>
              </a:schemeClr>
            </a:duotone>
          </a:blip>
          <a:srcRect l="19088" r="19088"/>
          <a:stretch>
            <a:fillRect/>
          </a:stretch>
        </p:blipFill>
        <p:spPr/>
      </p:pic>
    </p:spTree>
    <p:extLst>
      <p:ext uri="{BB962C8B-B14F-4D97-AF65-F5344CB8AC3E}">
        <p14:creationId xmlns:p14="http://schemas.microsoft.com/office/powerpoint/2010/main" val="4072101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D62608-F5E4-7EC0-5EF0-4F988DDDEC5B}"/>
              </a:ext>
            </a:extLst>
          </p:cNvPr>
          <p:cNvSpPr>
            <a:spLocks noGrp="1"/>
          </p:cNvSpPr>
          <p:nvPr>
            <p:ph type="title"/>
          </p:nvPr>
        </p:nvSpPr>
        <p:spPr/>
        <p:txBody>
          <a:bodyPr/>
          <a:lstStyle/>
          <a:p>
            <a:r>
              <a:rPr lang="en-US" dirty="0"/>
              <a:t>Final tips &amp; takeaways</a:t>
            </a:r>
          </a:p>
        </p:txBody>
      </p:sp>
      <p:sp>
        <p:nvSpPr>
          <p:cNvPr id="12" name="Content Placeholder 3">
            <a:extLst>
              <a:ext uri="{FF2B5EF4-FFF2-40B4-BE49-F238E27FC236}">
                <a16:creationId xmlns:a16="http://schemas.microsoft.com/office/drawing/2014/main" id="{288BD9B8-D6A6-D55A-830D-4D3CC2DC3933}"/>
              </a:ext>
            </a:extLst>
          </p:cNvPr>
          <p:cNvSpPr>
            <a:spLocks noGrp="1"/>
          </p:cNvSpPr>
          <p:nvPr>
            <p:ph sz="half" idx="2"/>
          </p:nvPr>
        </p:nvSpPr>
        <p:spPr>
          <a:xfrm>
            <a:off x="1550564" y="2303028"/>
            <a:ext cx="5720391" cy="3961593"/>
          </a:xfrm>
        </p:spPr>
        <p:txBody>
          <a:bodyPr>
            <a:normAutofit/>
          </a:bodyPr>
          <a:lstStyle/>
          <a:p>
            <a:pPr>
              <a:lnSpc>
                <a:spcPct val="150000"/>
              </a:lnSpc>
            </a:pPr>
            <a:r>
              <a:rPr lang="en-US" b="1" dirty="0"/>
              <a:t>Prioritize security at every layer</a:t>
            </a:r>
            <a:br>
              <a:rPr lang="en-US" dirty="0"/>
            </a:br>
            <a:r>
              <a:rPr lang="en-US" dirty="0"/>
              <a:t>• Use robust encryption and authentication mechanisms</a:t>
            </a:r>
          </a:p>
          <a:p>
            <a:pPr>
              <a:lnSpc>
                <a:spcPct val="150000"/>
              </a:lnSpc>
            </a:pPr>
            <a:r>
              <a:rPr lang="en-US" b="1" dirty="0"/>
              <a:t>Ensure system scalability</a:t>
            </a:r>
            <a:br>
              <a:rPr lang="en-US" dirty="0"/>
            </a:br>
            <a:r>
              <a:rPr lang="en-US" dirty="0"/>
              <a:t>• Leverage BlockDAG for high-speed, parallel transactions</a:t>
            </a:r>
            <a:br>
              <a:rPr lang="en-US" dirty="0"/>
            </a:br>
            <a:r>
              <a:rPr lang="en-US" dirty="0"/>
              <a:t>• Design for future integration with larger networks</a:t>
            </a:r>
          </a:p>
          <a:p>
            <a:pPr>
              <a:lnSpc>
                <a:spcPct val="150000"/>
              </a:lnSpc>
            </a:pPr>
            <a:r>
              <a:rPr lang="en-US" b="1" dirty="0"/>
              <a:t>Maintain data integrity</a:t>
            </a:r>
            <a:br>
              <a:rPr lang="en-US" dirty="0"/>
            </a:br>
            <a:r>
              <a:rPr lang="en-US" dirty="0"/>
              <a:t>• Record every transfer on-chain for full transparency</a:t>
            </a:r>
          </a:p>
        </p:txBody>
      </p:sp>
      <p:sp>
        <p:nvSpPr>
          <p:cNvPr id="13" name="Content Placeholder 7">
            <a:extLst>
              <a:ext uri="{FF2B5EF4-FFF2-40B4-BE49-F238E27FC236}">
                <a16:creationId xmlns:a16="http://schemas.microsoft.com/office/drawing/2014/main" id="{0853098E-C088-D323-4BF2-987893F262F6}"/>
              </a:ext>
            </a:extLst>
          </p:cNvPr>
          <p:cNvSpPr>
            <a:spLocks noGrp="1"/>
          </p:cNvSpPr>
          <p:nvPr>
            <p:ph sz="half" idx="15"/>
          </p:nvPr>
        </p:nvSpPr>
        <p:spPr>
          <a:xfrm>
            <a:off x="7477432" y="2303028"/>
            <a:ext cx="3948594" cy="3050637"/>
          </a:xfrm>
        </p:spPr>
        <p:txBody>
          <a:bodyPr>
            <a:normAutofit/>
          </a:bodyPr>
          <a:lstStyle/>
          <a:p>
            <a:r>
              <a:rPr lang="en-US" dirty="0"/>
              <a:t>Follow global compliance standards</a:t>
            </a:r>
          </a:p>
          <a:p>
            <a:r>
              <a:rPr lang="en-US" dirty="0"/>
              <a:t>Enhance user trust and adoption</a:t>
            </a:r>
          </a:p>
          <a:p>
            <a:r>
              <a:rPr lang="en-US" dirty="0"/>
              <a:t>Iterate, test, and evolve</a:t>
            </a:r>
          </a:p>
        </p:txBody>
      </p:sp>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p:txBody>
          <a:bodyPr/>
          <a:lstStyle/>
          <a:p>
            <a:fld id="{48F63A3B-78C7-47BE-AE5E-E10140E04643}" type="slidenum">
              <a:rPr lang="en-US" smtClean="0"/>
              <a:pPr/>
              <a:t>13</a:t>
            </a:fld>
            <a:endParaRPr lang="en-US" dirty="0"/>
          </a:p>
        </p:txBody>
      </p:sp>
    </p:spTree>
    <p:extLst>
      <p:ext uri="{BB962C8B-B14F-4D97-AF65-F5344CB8AC3E}">
        <p14:creationId xmlns:p14="http://schemas.microsoft.com/office/powerpoint/2010/main" val="2498021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0A324-0737-F0DA-1F7D-10CBE06D7C3F}"/>
              </a:ext>
            </a:extLst>
          </p:cNvPr>
          <p:cNvSpPr>
            <a:spLocks noGrp="1"/>
          </p:cNvSpPr>
          <p:nvPr>
            <p:ph type="title"/>
          </p:nvPr>
        </p:nvSpPr>
        <p:spPr/>
        <p:txBody>
          <a:bodyPr/>
          <a:lstStyle/>
          <a:p>
            <a:r>
              <a:rPr lang="en-US" dirty="0"/>
              <a:t>Team Logix member</a:t>
            </a:r>
          </a:p>
        </p:txBody>
      </p:sp>
      <p:graphicFrame>
        <p:nvGraphicFramePr>
          <p:cNvPr id="5" name="Content Placeholder 4">
            <a:extLst>
              <a:ext uri="{FF2B5EF4-FFF2-40B4-BE49-F238E27FC236}">
                <a16:creationId xmlns:a16="http://schemas.microsoft.com/office/drawing/2014/main" id="{AC0C7FF8-9CAF-6C67-C1E5-AF40401D0B3D}"/>
              </a:ext>
            </a:extLst>
          </p:cNvPr>
          <p:cNvGraphicFramePr>
            <a:graphicFrameLocks noGrp="1"/>
          </p:cNvGraphicFramePr>
          <p:nvPr>
            <p:ph sz="quarter" idx="4"/>
            <p:extLst>
              <p:ext uri="{D42A27DB-BD31-4B8C-83A1-F6EECF244321}">
                <p14:modId xmlns:p14="http://schemas.microsoft.com/office/powerpoint/2010/main" val="3539568428"/>
              </p:ext>
            </p:extLst>
          </p:nvPr>
        </p:nvGraphicFramePr>
        <p:xfrm>
          <a:off x="914399" y="2316163"/>
          <a:ext cx="10511628" cy="3290385"/>
        </p:xfrm>
        <a:graphic>
          <a:graphicData uri="http://schemas.openxmlformats.org/drawingml/2006/table">
            <a:tbl>
              <a:tblPr firstRow="1" bandRow="1">
                <a:tableStyleId>{C083E6E3-FA7D-4D7B-A595-EF9225AFEA82}</a:tableStyleId>
              </a:tblPr>
              <a:tblGrid>
                <a:gridCol w="5255814">
                  <a:extLst>
                    <a:ext uri="{9D8B030D-6E8A-4147-A177-3AD203B41FA5}">
                      <a16:colId xmlns:a16="http://schemas.microsoft.com/office/drawing/2014/main" val="1764027237"/>
                    </a:ext>
                  </a:extLst>
                </a:gridCol>
                <a:gridCol w="5255814">
                  <a:extLst>
                    <a:ext uri="{9D8B030D-6E8A-4147-A177-3AD203B41FA5}">
                      <a16:colId xmlns:a16="http://schemas.microsoft.com/office/drawing/2014/main" val="778914542"/>
                    </a:ext>
                  </a:extLst>
                </a:gridCol>
              </a:tblGrid>
              <a:tr h="658077">
                <a:tc>
                  <a:txBody>
                    <a:bodyPr/>
                    <a:lstStyle/>
                    <a:p>
                      <a:r>
                        <a:rPr lang="en-US" dirty="0"/>
                        <a:t>Name</a:t>
                      </a:r>
                    </a:p>
                  </a:txBody>
                  <a:tcPr anchor="ctr"/>
                </a:tc>
                <a:tc>
                  <a:txBody>
                    <a:bodyPr/>
                    <a:lstStyle/>
                    <a:p>
                      <a:r>
                        <a:rPr lang="en-US" dirty="0"/>
                        <a:t>Role</a:t>
                      </a:r>
                    </a:p>
                  </a:txBody>
                  <a:tcPr anchor="ctr"/>
                </a:tc>
                <a:extLst>
                  <a:ext uri="{0D108BD9-81ED-4DB2-BD59-A6C34878D82A}">
                    <a16:rowId xmlns:a16="http://schemas.microsoft.com/office/drawing/2014/main" val="2865033212"/>
                  </a:ext>
                </a:extLst>
              </a:tr>
              <a:tr h="658077">
                <a:tc>
                  <a:txBody>
                    <a:bodyPr/>
                    <a:lstStyle/>
                    <a:p>
                      <a:r>
                        <a:rPr lang="en-US" dirty="0"/>
                        <a:t>Aliyu Lawan</a:t>
                      </a:r>
                    </a:p>
                  </a:txBody>
                  <a:tcPr anchor="ctr"/>
                </a:tc>
                <a:tc>
                  <a:txBody>
                    <a:bodyPr/>
                    <a:lstStyle/>
                    <a:p>
                      <a:r>
                        <a:rPr lang="en-US" dirty="0"/>
                        <a:t>Back-End Developer</a:t>
                      </a:r>
                    </a:p>
                  </a:txBody>
                  <a:tcPr anchor="ctr"/>
                </a:tc>
                <a:extLst>
                  <a:ext uri="{0D108BD9-81ED-4DB2-BD59-A6C34878D82A}">
                    <a16:rowId xmlns:a16="http://schemas.microsoft.com/office/drawing/2014/main" val="773796761"/>
                  </a:ext>
                </a:extLst>
              </a:tr>
              <a:tr h="658077">
                <a:tc>
                  <a:txBody>
                    <a:bodyPr/>
                    <a:lstStyle/>
                    <a:p>
                      <a:r>
                        <a:rPr lang="en-US" dirty="0"/>
                        <a:t>Mustapha Abdulsalam</a:t>
                      </a:r>
                    </a:p>
                  </a:txBody>
                  <a:tcPr anchor="ctr"/>
                </a:tc>
                <a:tc>
                  <a:txBody>
                    <a:bodyPr/>
                    <a:lstStyle/>
                    <a:p>
                      <a:r>
                        <a:rPr lang="en-US" dirty="0"/>
                        <a:t> Front End</a:t>
                      </a:r>
                    </a:p>
                  </a:txBody>
                  <a:tcPr anchor="ctr"/>
                </a:tc>
                <a:extLst>
                  <a:ext uri="{0D108BD9-81ED-4DB2-BD59-A6C34878D82A}">
                    <a16:rowId xmlns:a16="http://schemas.microsoft.com/office/drawing/2014/main" val="1789202252"/>
                  </a:ext>
                </a:extLst>
              </a:tr>
              <a:tr h="658077">
                <a:tc>
                  <a:txBody>
                    <a:bodyPr/>
                    <a:lstStyle/>
                    <a:p>
                      <a:r>
                        <a:rPr lang="en-US" dirty="0"/>
                        <a:t>Muhammad Auwal</a:t>
                      </a:r>
                    </a:p>
                  </a:txBody>
                  <a:tcPr anchor="ctr"/>
                </a:tc>
                <a:tc>
                  <a:txBody>
                    <a:bodyPr/>
                    <a:lstStyle/>
                    <a:p>
                      <a:r>
                        <a:rPr lang="en-US" dirty="0"/>
                        <a:t>Project Manager/ Team Leader</a:t>
                      </a:r>
                    </a:p>
                  </a:txBody>
                  <a:tcPr anchor="ctr"/>
                </a:tc>
                <a:extLst>
                  <a:ext uri="{0D108BD9-81ED-4DB2-BD59-A6C34878D82A}">
                    <a16:rowId xmlns:a16="http://schemas.microsoft.com/office/drawing/2014/main" val="2325356481"/>
                  </a:ext>
                </a:extLst>
              </a:tr>
              <a:tr h="658077">
                <a:tc>
                  <a:txBody>
                    <a:bodyPr/>
                    <a:lstStyle/>
                    <a:p>
                      <a:r>
                        <a:rPr lang="en-US" dirty="0"/>
                        <a:t>Hussain Nurudeen Imam</a:t>
                      </a:r>
                    </a:p>
                  </a:txBody>
                  <a:tcPr anchor="ctr"/>
                </a:tc>
                <a:tc>
                  <a:txBody>
                    <a:bodyPr/>
                    <a:lstStyle/>
                    <a:p>
                      <a:r>
                        <a:rPr lang="en-US" dirty="0"/>
                        <a:t>UI Designer</a:t>
                      </a:r>
                    </a:p>
                  </a:txBody>
                  <a:tcPr anchor="ctr"/>
                </a:tc>
                <a:extLst>
                  <a:ext uri="{0D108BD9-81ED-4DB2-BD59-A6C34878D82A}">
                    <a16:rowId xmlns:a16="http://schemas.microsoft.com/office/drawing/2014/main" val="3322085491"/>
                  </a:ext>
                </a:extLst>
              </a:tr>
            </a:tbl>
          </a:graphicData>
        </a:graphic>
      </p:graphicFrame>
      <p:sp>
        <p:nvSpPr>
          <p:cNvPr id="3" name="Slide Number Placeholder 2">
            <a:extLst>
              <a:ext uri="{FF2B5EF4-FFF2-40B4-BE49-F238E27FC236}">
                <a16:creationId xmlns:a16="http://schemas.microsoft.com/office/drawing/2014/main" id="{AC21286A-7B29-3B58-1636-0F45723890AB}"/>
              </a:ext>
            </a:extLst>
          </p:cNvPr>
          <p:cNvSpPr>
            <a:spLocks noGrp="1"/>
          </p:cNvSpPr>
          <p:nvPr>
            <p:ph type="sldNum" sz="quarter" idx="10"/>
          </p:nvPr>
        </p:nvSpPr>
        <p:spPr/>
        <p:txBody>
          <a:bodyPr/>
          <a:lstStyle/>
          <a:p>
            <a:fld id="{48F63A3B-78C7-47BE-AE5E-E10140E04643}" type="slidenum">
              <a:rPr lang="en-US" smtClean="0"/>
              <a:pPr/>
              <a:t>14</a:t>
            </a:fld>
            <a:endParaRPr lang="en-US" dirty="0"/>
          </a:p>
        </p:txBody>
      </p:sp>
    </p:spTree>
    <p:extLst>
      <p:ext uri="{BB962C8B-B14F-4D97-AF65-F5344CB8AC3E}">
        <p14:creationId xmlns:p14="http://schemas.microsoft.com/office/powerpoint/2010/main" val="1686213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2C5-0C9E-B582-A8FE-B45E70A01E7F}"/>
              </a:ext>
            </a:extLst>
          </p:cNvPr>
          <p:cNvSpPr>
            <a:spLocks noGrp="1"/>
          </p:cNvSpPr>
          <p:nvPr>
            <p:ph type="ctrTitle"/>
          </p:nvPr>
        </p:nvSpPr>
        <p:spPr/>
        <p:txBody>
          <a:bodyPr/>
          <a:lstStyle/>
          <a:p>
            <a:r>
              <a:rPr lang="en-US" sz="5400" dirty="0"/>
              <a:t>Thank </a:t>
            </a:r>
            <a:br>
              <a:rPr lang="en-US" sz="5400" dirty="0"/>
            </a:br>
            <a:r>
              <a:rPr lang="en-US" sz="5400" dirty="0"/>
              <a:t>you</a:t>
            </a:r>
          </a:p>
        </p:txBody>
      </p:sp>
      <p:sp>
        <p:nvSpPr>
          <p:cNvPr id="3" name="Subtitle 2">
            <a:extLst>
              <a:ext uri="{FF2B5EF4-FFF2-40B4-BE49-F238E27FC236}">
                <a16:creationId xmlns:a16="http://schemas.microsoft.com/office/drawing/2014/main" id="{D8B5CEF2-E667-BBB5-2EA6-C06F93B6DE12}"/>
              </a:ext>
            </a:extLst>
          </p:cNvPr>
          <p:cNvSpPr>
            <a:spLocks noGrp="1"/>
          </p:cNvSpPr>
          <p:nvPr>
            <p:ph type="subTitle" idx="1"/>
          </p:nvPr>
        </p:nvSpPr>
        <p:spPr/>
        <p:txBody>
          <a:bodyPr/>
          <a:lstStyle/>
          <a:p>
            <a:r>
              <a:rPr lang="en-US" sz="4000" dirty="0">
                <a:solidFill>
                  <a:srgbClr val="DF8C8C"/>
                </a:solidFill>
              </a:rPr>
              <a:t>Team Logix</a:t>
            </a:r>
            <a:endParaRPr lang="en-US" sz="3200" dirty="0">
              <a:solidFill>
                <a:srgbClr val="DF8C8C"/>
              </a:solidFill>
            </a:endParaRPr>
          </a:p>
          <a:p>
            <a:r>
              <a:rPr lang="en-US" dirty="0"/>
              <a:t>Design it. Code it. Launch it to the world.</a:t>
            </a:r>
          </a:p>
        </p:txBody>
      </p:sp>
    </p:spTree>
    <p:extLst>
      <p:ext uri="{BB962C8B-B14F-4D97-AF65-F5344CB8AC3E}">
        <p14:creationId xmlns:p14="http://schemas.microsoft.com/office/powerpoint/2010/main" val="1973173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p:nvPr>
        </p:nvSpPr>
        <p:spPr>
          <a:xfrm>
            <a:off x="914400" y="534024"/>
            <a:ext cx="6583680" cy="789328"/>
          </a:xfrm>
        </p:spPr>
        <p:txBody>
          <a:bodyPr/>
          <a:lstStyle/>
          <a:p>
            <a:r>
              <a:rPr lang="en-US" dirty="0"/>
              <a:t>agenda</a:t>
            </a:r>
          </a:p>
        </p:txBody>
      </p:sp>
      <p:sp>
        <p:nvSpPr>
          <p:cNvPr id="3" name="Content Placeholder 2">
            <a:extLst>
              <a:ext uri="{FF2B5EF4-FFF2-40B4-BE49-F238E27FC236}">
                <a16:creationId xmlns:a16="http://schemas.microsoft.com/office/drawing/2014/main" id="{D4D22962-3C7F-E480-5C35-7F4860A098E1}"/>
              </a:ext>
            </a:extLst>
          </p:cNvPr>
          <p:cNvSpPr>
            <a:spLocks noGrp="1"/>
          </p:cNvSpPr>
          <p:nvPr>
            <p:ph idx="1"/>
          </p:nvPr>
        </p:nvSpPr>
        <p:spPr>
          <a:xfrm>
            <a:off x="914400" y="1485230"/>
            <a:ext cx="6583680" cy="5125587"/>
          </a:xfrm>
        </p:spPr>
        <p:txBody>
          <a:bodyPr>
            <a:normAutofit/>
          </a:bodyPr>
          <a:lstStyle/>
          <a:p>
            <a:pPr marL="342900" indent="-342900">
              <a:buClr>
                <a:srgbClr val="DF8C8C"/>
              </a:buClr>
              <a:buFont typeface="Arial" panose="020B0604020202020204" pitchFamily="34" charset="0"/>
              <a:buChar char="•"/>
            </a:pPr>
            <a:r>
              <a:rPr lang="en-US" dirty="0"/>
              <a:t>Introduction</a:t>
            </a:r>
          </a:p>
          <a:p>
            <a:pPr marL="342900" indent="-342900">
              <a:buClr>
                <a:srgbClr val="DF8C8C"/>
              </a:buClr>
              <a:buFont typeface="Arial" panose="020B0604020202020204" pitchFamily="34" charset="0"/>
              <a:buChar char="•"/>
            </a:pPr>
            <a:r>
              <a:rPr lang="en-US" dirty="0"/>
              <a:t>Solution</a:t>
            </a:r>
          </a:p>
          <a:p>
            <a:pPr marL="342900" indent="-342900">
              <a:buClr>
                <a:srgbClr val="DF8C8C"/>
              </a:buClr>
              <a:buFont typeface="Arial" panose="020B0604020202020204" pitchFamily="34" charset="0"/>
              <a:buChar char="•"/>
            </a:pPr>
            <a:r>
              <a:rPr lang="en-US" dirty="0"/>
              <a:t>System Architecture	</a:t>
            </a:r>
          </a:p>
          <a:p>
            <a:pPr marL="342900" indent="-342900">
              <a:buClr>
                <a:srgbClr val="DF8C8C"/>
              </a:buClr>
              <a:buFont typeface="Arial" panose="020B0604020202020204" pitchFamily="34" charset="0"/>
              <a:buChar char="•"/>
            </a:pPr>
            <a:r>
              <a:rPr lang="en-US" dirty="0"/>
              <a:t>Visual aids &amp; Process Flow</a:t>
            </a:r>
          </a:p>
          <a:p>
            <a:pPr marL="342900" indent="-342900">
              <a:buClr>
                <a:srgbClr val="DF8C8C"/>
              </a:buClr>
              <a:buFont typeface="Arial" panose="020B0604020202020204" pitchFamily="34" charset="0"/>
              <a:buChar char="•"/>
            </a:pPr>
            <a:r>
              <a:rPr lang="en-US" dirty="0"/>
              <a:t>Compliance &amp; Standards</a:t>
            </a:r>
          </a:p>
          <a:p>
            <a:pPr marL="342900" indent="-342900">
              <a:buClr>
                <a:srgbClr val="DF8C8C"/>
              </a:buClr>
              <a:buFont typeface="Arial" panose="020B0604020202020204" pitchFamily="34" charset="0"/>
              <a:buChar char="•"/>
            </a:pPr>
            <a:r>
              <a:rPr lang="en-US" dirty="0"/>
              <a:t>Benefits foe law Enforcement</a:t>
            </a:r>
          </a:p>
          <a:p>
            <a:pPr marL="342900" indent="-342900">
              <a:buClr>
                <a:srgbClr val="DF8C8C"/>
              </a:buClr>
              <a:buFont typeface="Arial" panose="020B0604020202020204" pitchFamily="34" charset="0"/>
              <a:buChar char="•"/>
            </a:pPr>
            <a:r>
              <a:rPr lang="en-US" dirty="0"/>
              <a:t>Implementation Plan</a:t>
            </a:r>
          </a:p>
          <a:p>
            <a:pPr marL="342900" indent="-342900">
              <a:buClr>
                <a:srgbClr val="DF8C8C"/>
              </a:buClr>
              <a:buFont typeface="Arial" panose="020B0604020202020204" pitchFamily="34" charset="0"/>
              <a:buChar char="•"/>
            </a:pPr>
            <a:r>
              <a:rPr lang="en-US" dirty="0"/>
              <a:t>Final tips &amp; takeaways</a:t>
            </a:r>
          </a:p>
        </p:txBody>
      </p:sp>
      <p:sp>
        <p:nvSpPr>
          <p:cNvPr id="4" name="Slide Number Placeholder 3">
            <a:extLst>
              <a:ext uri="{FF2B5EF4-FFF2-40B4-BE49-F238E27FC236}">
                <a16:creationId xmlns:a16="http://schemas.microsoft.com/office/drawing/2014/main" id="{18D5CFA2-4E67-F157-5FFD-A246307D41F7}"/>
              </a:ext>
            </a:extLst>
          </p:cNvPr>
          <p:cNvSpPr>
            <a:spLocks noGrp="1"/>
          </p:cNvSpPr>
          <p:nvPr>
            <p:ph type="sldNum" sz="quarter" idx="10"/>
          </p:nvPr>
        </p:nvSpPr>
        <p:spPr/>
        <p:txBody>
          <a:bodyPr/>
          <a:lstStyle/>
          <a:p>
            <a:fld id="{48F63A3B-78C7-47BE-AE5E-E10140E04643}" type="slidenum">
              <a:rPr lang="en-US" smtClean="0"/>
              <a:pPr/>
              <a:t>2</a:t>
            </a:fld>
            <a:endParaRPr lang="en-US" dirty="0"/>
          </a:p>
        </p:txBody>
      </p:sp>
    </p:spTree>
    <p:extLst>
      <p:ext uri="{BB962C8B-B14F-4D97-AF65-F5344CB8AC3E}">
        <p14:creationId xmlns:p14="http://schemas.microsoft.com/office/powerpoint/2010/main" val="391321975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250"/>
                                        <p:tgtEl>
                                          <p:spTgt spid="2"/>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250"/>
                                        <p:tgtEl>
                                          <p:spTgt spid="3">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250"/>
                                        <p:tgtEl>
                                          <p:spTgt spid="3">
                                            <p:txEl>
                                              <p:pRg st="1" end="1"/>
                                            </p:txEl>
                                          </p:spTgt>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250"/>
                                        <p:tgtEl>
                                          <p:spTgt spid="3">
                                            <p:txEl>
                                              <p:pRg st="2" end="2"/>
                                            </p:txEl>
                                          </p:spTgt>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250"/>
                                        <p:tgtEl>
                                          <p:spTgt spid="3">
                                            <p:txEl>
                                              <p:pRg st="3" end="3"/>
                                            </p:txEl>
                                          </p:spTgt>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50"/>
                                        <p:tgtEl>
                                          <p:spTgt spid="3">
                                            <p:txEl>
                                              <p:pRg st="4" end="4"/>
                                            </p:txEl>
                                          </p:spTgt>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250"/>
                                        <p:tgtEl>
                                          <p:spTgt spid="3">
                                            <p:txEl>
                                              <p:pRg st="5" end="5"/>
                                            </p:txEl>
                                          </p:spTgt>
                                        </p:tgtEl>
                                      </p:cBhvr>
                                    </p:animEffect>
                                  </p:childTnLst>
                                </p:cTn>
                              </p:par>
                            </p:childTnLst>
                          </p:cTn>
                        </p:par>
                        <p:par>
                          <p:cTn id="32" fill="hold">
                            <p:stCondLst>
                              <p:cond delay="1750"/>
                            </p:stCondLst>
                            <p:childTnLst>
                              <p:par>
                                <p:cTn id="33" presetID="10" presetClass="entr" presetSubtype="0" fill="hold" grpId="0" nodeType="after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250"/>
                                        <p:tgtEl>
                                          <p:spTgt spid="3">
                                            <p:txEl>
                                              <p:pRg st="6" end="6"/>
                                            </p:txEl>
                                          </p:spTgt>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25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EDA75-0988-2AC2-87F8-8DEC83A7B9CA}"/>
              </a:ext>
            </a:extLst>
          </p:cNvPr>
          <p:cNvSpPr>
            <a:spLocks noGrp="1"/>
          </p:cNvSpPr>
          <p:nvPr>
            <p:ph type="title"/>
          </p:nvPr>
        </p:nvSpPr>
        <p:spPr/>
        <p:txBody>
          <a:bodyPr/>
          <a:lstStyle/>
          <a:p>
            <a:r>
              <a:rPr lang="en-US" sz="4400" dirty="0"/>
              <a:t>Introduction</a:t>
            </a:r>
          </a:p>
        </p:txBody>
      </p:sp>
      <p:pic>
        <p:nvPicPr>
          <p:cNvPr id="9" name="Picture 8" descr="Padlock on computer motherboard">
            <a:extLst>
              <a:ext uri="{FF2B5EF4-FFF2-40B4-BE49-F238E27FC236}">
                <a16:creationId xmlns:a16="http://schemas.microsoft.com/office/drawing/2014/main" id="{F7BB21B2-C0CC-BEAE-70BD-73A5931EDB44}"/>
              </a:ext>
            </a:extLst>
          </p:cNvPr>
          <p:cNvPicPr>
            <a:picLocks noChangeAspect="1"/>
          </p:cNvPicPr>
          <p:nvPr/>
        </p:nvPicPr>
        <p:blipFill>
          <a:blip r:embed="rId3">
            <a:extLst>
              <a:ext uri="{BEBA8EAE-BF5A-486C-A8C5-ECC9F3942E4B}">
                <a14:imgProps xmlns:a14="http://schemas.microsoft.com/office/drawing/2010/main">
                  <a14:imgLayer r:embed="rId4">
                    <a14:imgEffect>
                      <a14:saturation sat="300000"/>
                    </a14:imgEffect>
                  </a14:imgLayer>
                </a14:imgProps>
              </a:ext>
            </a:extLst>
          </a:blip>
          <a:stretch>
            <a:fillRect/>
          </a:stretch>
        </p:blipFill>
        <p:spPr>
          <a:xfrm rot="16200000">
            <a:off x="-756982" y="1081507"/>
            <a:ext cx="6650780" cy="4439266"/>
          </a:xfrm>
          <a:prstGeom prst="rect">
            <a:avLst/>
          </a:prstGeom>
        </p:spPr>
      </p:pic>
    </p:spTree>
    <p:extLst>
      <p:ext uri="{BB962C8B-B14F-4D97-AF65-F5344CB8AC3E}">
        <p14:creationId xmlns:p14="http://schemas.microsoft.com/office/powerpoint/2010/main" val="2906491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F9C43-A8A6-39D6-8223-F46F385BB0C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63833FA-B9CC-DD34-50EA-BED30D0D2987}"/>
              </a:ext>
            </a:extLst>
          </p:cNvPr>
          <p:cNvSpPr txBox="1">
            <a:spLocks/>
          </p:cNvSpPr>
          <p:nvPr/>
        </p:nvSpPr>
        <p:spPr>
          <a:xfrm>
            <a:off x="761610" y="1388629"/>
            <a:ext cx="7807203" cy="4672958"/>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DF8C8C"/>
              </a:buClr>
            </a:pPr>
            <a:r>
              <a:rPr lang="en-US" sz="1900" dirty="0">
                <a:latin typeface="Arial" panose="020B0604020202020204" pitchFamily="34" charset="0"/>
                <a:cs typeface="Arial" panose="020B0604020202020204" pitchFamily="34" charset="0"/>
              </a:rPr>
              <a:t>In today’s digital era, law enforcement agencies are responsible for managing and exchanging vast amounts of highly sensitive information, from criminal records to evidence files and intelligence reports.</a:t>
            </a:r>
          </a:p>
          <a:p>
            <a:pPr>
              <a:buClr>
                <a:srgbClr val="DF8C8C"/>
              </a:buClr>
            </a:pPr>
            <a:endParaRPr lang="en-US" sz="1900" dirty="0">
              <a:latin typeface="Arial" panose="020B0604020202020204" pitchFamily="34" charset="0"/>
              <a:cs typeface="Arial" panose="020B0604020202020204" pitchFamily="34" charset="0"/>
            </a:endParaRPr>
          </a:p>
          <a:p>
            <a:pPr>
              <a:buClr>
                <a:srgbClr val="DF8C8C"/>
              </a:buClr>
            </a:pPr>
            <a:r>
              <a:rPr lang="en-US" sz="1900" dirty="0">
                <a:latin typeface="Arial" panose="020B0604020202020204" pitchFamily="34" charset="0"/>
                <a:cs typeface="Arial" panose="020B0604020202020204" pitchFamily="34" charset="0"/>
              </a:rPr>
              <a:t>The Legal Secure Data Transfer System (LSDTS) is a next-generation platform designed to ensure secure, traceable, and authorized data exchange between departments. By integrating advanced cryptographic protocols with blockchain technology, the system guarantees data integrity, transparency, and accountability at every step of the transfer process.</a:t>
            </a:r>
          </a:p>
          <a:p>
            <a:pPr>
              <a:buClr>
                <a:srgbClr val="DF8C8C"/>
              </a:buClr>
            </a:pPr>
            <a:endParaRPr lang="en-US" sz="1900" dirty="0">
              <a:latin typeface="Arial" panose="020B0604020202020204" pitchFamily="34" charset="0"/>
              <a:cs typeface="Arial" panose="020B0604020202020204" pitchFamily="34" charset="0"/>
            </a:endParaRPr>
          </a:p>
          <a:p>
            <a:pPr>
              <a:buClr>
                <a:srgbClr val="DF8C8C"/>
              </a:buClr>
            </a:pPr>
            <a:r>
              <a:rPr lang="en-US" sz="1900" dirty="0">
                <a:latin typeface="Arial" panose="020B0604020202020204" pitchFamily="34" charset="0"/>
                <a:cs typeface="Arial" panose="020B0604020202020204" pitchFamily="34" charset="0"/>
              </a:rPr>
              <a:t>LSDTS empowers law enforcement to collaborate with confidence, eliminate data breaches, and maintain public trust in an increasingly digital world.</a:t>
            </a:r>
          </a:p>
        </p:txBody>
      </p:sp>
      <p:sp>
        <p:nvSpPr>
          <p:cNvPr id="7" name="TextBox 6">
            <a:extLst>
              <a:ext uri="{FF2B5EF4-FFF2-40B4-BE49-F238E27FC236}">
                <a16:creationId xmlns:a16="http://schemas.microsoft.com/office/drawing/2014/main" id="{43935326-564A-523C-3C72-0AA56A363420}"/>
              </a:ext>
            </a:extLst>
          </p:cNvPr>
          <p:cNvSpPr txBox="1"/>
          <p:nvPr/>
        </p:nvSpPr>
        <p:spPr>
          <a:xfrm>
            <a:off x="1091382" y="442453"/>
            <a:ext cx="6282813" cy="707886"/>
          </a:xfrm>
          <a:prstGeom prst="rect">
            <a:avLst/>
          </a:prstGeom>
          <a:noFill/>
        </p:spPr>
        <p:txBody>
          <a:bodyPr wrap="square" rtlCol="0">
            <a:spAutoFit/>
          </a:bodyPr>
          <a:lstStyle/>
          <a:p>
            <a:r>
              <a:rPr lang="en-US" sz="4000" dirty="0">
                <a:solidFill>
                  <a:srgbClr val="202C8F"/>
                </a:solidFill>
                <a:latin typeface="+mj-lt"/>
              </a:rPr>
              <a:t>INTRODUCTION</a:t>
            </a:r>
          </a:p>
        </p:txBody>
      </p:sp>
      <p:sp>
        <p:nvSpPr>
          <p:cNvPr id="8" name="Slide Number Placeholder 22">
            <a:extLst>
              <a:ext uri="{FF2B5EF4-FFF2-40B4-BE49-F238E27FC236}">
                <a16:creationId xmlns:a16="http://schemas.microsoft.com/office/drawing/2014/main" id="{F8ECBD17-EB42-541E-B0E5-EA4C34897DEB}"/>
              </a:ext>
            </a:extLst>
          </p:cNvPr>
          <p:cNvSpPr txBox="1">
            <a:spLocks/>
          </p:cNvSpPr>
          <p:nvPr/>
        </p:nvSpPr>
        <p:spPr>
          <a:xfrm>
            <a:off x="11050671" y="353499"/>
            <a:ext cx="1067589" cy="471489"/>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48F63A3B-78C7-47BE-AE5E-E10140E04643}" type="slidenum">
              <a:rPr lang="en-US" smtClean="0">
                <a:solidFill>
                  <a:srgbClr val="202C8F"/>
                </a:solidFill>
              </a:rPr>
              <a:pPr algn="r"/>
              <a:t>4</a:t>
            </a:fld>
            <a:endParaRPr lang="en-US" dirty="0">
              <a:solidFill>
                <a:srgbClr val="202C8F"/>
              </a:solidFill>
            </a:endParaRPr>
          </a:p>
        </p:txBody>
      </p:sp>
    </p:spTree>
    <p:extLst>
      <p:ext uri="{BB962C8B-B14F-4D97-AF65-F5344CB8AC3E}">
        <p14:creationId xmlns:p14="http://schemas.microsoft.com/office/powerpoint/2010/main" val="31586814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914400" y="816017"/>
            <a:ext cx="5259554" cy="2736286"/>
          </a:xfrm>
        </p:spPr>
        <p:txBody>
          <a:bodyPr/>
          <a:lstStyle/>
          <a:p>
            <a:r>
              <a:rPr lang="en-US" dirty="0"/>
              <a:t>Our Solution</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idx="1"/>
          </p:nvPr>
        </p:nvSpPr>
        <p:spPr/>
        <p:txBody>
          <a:bodyPr/>
          <a:lstStyle/>
          <a:p>
            <a:r>
              <a:rPr lang="en-US" dirty="0"/>
              <a:t>A Secure, Scalable Data Transfer Ecosystem for Law Enforcement</a:t>
            </a:r>
          </a:p>
        </p:txBody>
      </p:sp>
      <p:pic>
        <p:nvPicPr>
          <p:cNvPr id="6" name="Picture Placeholder 5" descr="A person holding a microphone and standing in front of a group of people">
            <a:extLst>
              <a:ext uri="{FF2B5EF4-FFF2-40B4-BE49-F238E27FC236}">
                <a16:creationId xmlns:a16="http://schemas.microsoft.com/office/drawing/2014/main" id="{FECDA901-DD88-89EB-E10E-A2994D0A92DB}"/>
              </a:ext>
            </a:extLst>
          </p:cNvPr>
          <p:cNvPicPr>
            <a:picLocks noGrp="1" noChangeAspect="1"/>
          </p:cNvPicPr>
          <p:nvPr>
            <p:ph type="pic" sz="quarter" idx="11"/>
          </p:nvPr>
        </p:nvPicPr>
        <p:blipFill rotWithShape="1">
          <a:blip r:embed="rId3">
            <a:duotone>
              <a:prstClr val="black"/>
              <a:schemeClr val="accent3">
                <a:tint val="45000"/>
                <a:satMod val="400000"/>
              </a:schemeClr>
            </a:duotone>
          </a:blip>
          <a:srcRect l="27745" r="27745"/>
          <a:stretch/>
        </p:blipFill>
        <p:spPr/>
      </p:pic>
    </p:spTree>
    <p:extLst>
      <p:ext uri="{BB962C8B-B14F-4D97-AF65-F5344CB8AC3E}">
        <p14:creationId xmlns:p14="http://schemas.microsoft.com/office/powerpoint/2010/main" val="2952923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3460565" y="393596"/>
            <a:ext cx="7821951" cy="994164"/>
          </a:xfrm>
        </p:spPr>
        <p:txBody>
          <a:bodyPr/>
          <a:lstStyle/>
          <a:p>
            <a:pPr algn="ctr"/>
            <a:r>
              <a:rPr lang="en-US" dirty="0"/>
              <a:t>Solution</a:t>
            </a:r>
          </a:p>
        </p:txBody>
      </p:sp>
      <p:sp>
        <p:nvSpPr>
          <p:cNvPr id="3" name="Content Placeholder 2">
            <a:extLst>
              <a:ext uri="{FF2B5EF4-FFF2-40B4-BE49-F238E27FC236}">
                <a16:creationId xmlns:a16="http://schemas.microsoft.com/office/drawing/2014/main" id="{75111C33-898C-4414-4665-5136EB6FC126}"/>
              </a:ext>
            </a:extLst>
          </p:cNvPr>
          <p:cNvSpPr>
            <a:spLocks noGrp="1"/>
          </p:cNvSpPr>
          <p:nvPr>
            <p:ph sz="half" idx="2"/>
          </p:nvPr>
        </p:nvSpPr>
        <p:spPr>
          <a:xfrm>
            <a:off x="3460565" y="1451364"/>
            <a:ext cx="7965460" cy="4949438"/>
          </a:xfrm>
        </p:spPr>
        <p:txBody>
          <a:bodyPr>
            <a:normAutofit lnSpcReduction="10000"/>
          </a:bodyPr>
          <a:lstStyle/>
          <a:p>
            <a:pPr>
              <a:lnSpc>
                <a:spcPct val="170000"/>
              </a:lnSpc>
              <a:buClr>
                <a:srgbClr val="DF8C8C"/>
              </a:buClr>
            </a:pPr>
            <a:r>
              <a:rPr lang="en-US" dirty="0"/>
              <a:t>A blockchain-based data transfer platform created for law enforcement agencies. It ensures that all shared data is recorded, traceable, and protected from tampering.</a:t>
            </a:r>
          </a:p>
          <a:p>
            <a:pPr>
              <a:lnSpc>
                <a:spcPct val="170000"/>
              </a:lnSpc>
              <a:buClr>
                <a:srgbClr val="DF8C8C"/>
              </a:buClr>
            </a:pPr>
            <a:r>
              <a:rPr lang="en-US" dirty="0"/>
              <a:t>The system uses BlockDAG architecture, which allows multiple transactions to run at once. This makes data transfer faster, more reliable, and scalable for large law enforcement networks.</a:t>
            </a:r>
          </a:p>
          <a:p>
            <a:pPr>
              <a:lnSpc>
                <a:spcPct val="170000"/>
              </a:lnSpc>
              <a:buClr>
                <a:srgbClr val="DF8C8C"/>
              </a:buClr>
            </a:pPr>
            <a:r>
              <a:rPr lang="en-US" dirty="0"/>
              <a:t>End-to-end encryption with AES protects every file before it is sent. Only authorized users with valid cryptographic keys can decrypt and view the data.</a:t>
            </a:r>
          </a:p>
          <a:p>
            <a:pPr>
              <a:lnSpc>
                <a:spcPct val="170000"/>
              </a:lnSpc>
              <a:buClr>
                <a:srgbClr val="DF8C8C"/>
              </a:buClr>
            </a:pPr>
            <a:r>
              <a:rPr lang="en-US" dirty="0"/>
              <a:t>The system follows ISO and NIST cybersecurity frameworks to meet global standards for information security and data integrity.</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0"/>
          </p:nvPr>
        </p:nvSpPr>
        <p:spPr/>
        <p:txBody>
          <a:bodyPr/>
          <a:lstStyle/>
          <a:p>
            <a:fld id="{48F63A3B-78C7-47BE-AE5E-E10140E04643}" type="slidenum">
              <a:rPr lang="en-US" smtClean="0"/>
              <a:pPr/>
              <a:t>6</a:t>
            </a:fld>
            <a:endParaRPr lang="en-US" dirty="0"/>
          </a:p>
        </p:txBody>
      </p:sp>
    </p:spTree>
    <p:extLst>
      <p:ext uri="{BB962C8B-B14F-4D97-AF65-F5344CB8AC3E}">
        <p14:creationId xmlns:p14="http://schemas.microsoft.com/office/powerpoint/2010/main" val="685681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10199-C129-11F0-56F2-2D1AED21CB4C}"/>
              </a:ext>
            </a:extLst>
          </p:cNvPr>
          <p:cNvSpPr>
            <a:spLocks noGrp="1"/>
          </p:cNvSpPr>
          <p:nvPr>
            <p:ph type="title"/>
          </p:nvPr>
        </p:nvSpPr>
        <p:spPr/>
        <p:txBody>
          <a:bodyPr/>
          <a:lstStyle/>
          <a:p>
            <a:r>
              <a:rPr lang="en-US" dirty="0"/>
              <a:t>visual aids</a:t>
            </a:r>
          </a:p>
        </p:txBody>
      </p:sp>
      <p:sp>
        <p:nvSpPr>
          <p:cNvPr id="3" name="Slide Number Placeholder 2">
            <a:extLst>
              <a:ext uri="{FF2B5EF4-FFF2-40B4-BE49-F238E27FC236}">
                <a16:creationId xmlns:a16="http://schemas.microsoft.com/office/drawing/2014/main" id="{370AEC4F-E711-8552-9C34-82C1514A1E37}"/>
              </a:ext>
            </a:extLst>
          </p:cNvPr>
          <p:cNvSpPr>
            <a:spLocks noGrp="1"/>
          </p:cNvSpPr>
          <p:nvPr>
            <p:ph type="sldNum" sz="quarter" idx="10"/>
          </p:nvPr>
        </p:nvSpPr>
        <p:spPr/>
        <p:txBody>
          <a:bodyPr/>
          <a:lstStyle/>
          <a:p>
            <a:fld id="{48F63A3B-78C7-47BE-AE5E-E10140E04643}" type="slidenum">
              <a:rPr lang="en-US" smtClean="0"/>
              <a:pPr/>
              <a:t>7</a:t>
            </a:fld>
            <a:endParaRPr lang="en-US" dirty="0"/>
          </a:p>
        </p:txBody>
      </p:sp>
      <p:sp>
        <p:nvSpPr>
          <p:cNvPr id="4" name="Content Placeholder 3">
            <a:extLst>
              <a:ext uri="{FF2B5EF4-FFF2-40B4-BE49-F238E27FC236}">
                <a16:creationId xmlns:a16="http://schemas.microsoft.com/office/drawing/2014/main" id="{BDDD6BDC-E008-6AB7-55A1-46ED9BCF054F}"/>
              </a:ext>
            </a:extLst>
          </p:cNvPr>
          <p:cNvSpPr>
            <a:spLocks noGrp="1"/>
          </p:cNvSpPr>
          <p:nvPr>
            <p:ph idx="11"/>
          </p:nvPr>
        </p:nvSpPr>
        <p:spPr/>
        <p:txBody>
          <a:bodyPr/>
          <a:lstStyle/>
          <a:p>
            <a:r>
              <a:rPr lang="en-US" dirty="0"/>
              <a:t>Presenting Process Flow</a:t>
            </a:r>
          </a:p>
        </p:txBody>
      </p:sp>
    </p:spTree>
    <p:extLst>
      <p:ext uri="{BB962C8B-B14F-4D97-AF65-F5344CB8AC3E}">
        <p14:creationId xmlns:p14="http://schemas.microsoft.com/office/powerpoint/2010/main" val="1131718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076AE7-2AEA-213D-2A9E-923146A3508A}"/>
              </a:ext>
            </a:extLst>
          </p:cNvPr>
          <p:cNvSpPr>
            <a:spLocks noGrp="1"/>
          </p:cNvSpPr>
          <p:nvPr>
            <p:ph type="sldNum" sz="quarter" idx="10"/>
          </p:nvPr>
        </p:nvSpPr>
        <p:spPr/>
        <p:txBody>
          <a:bodyPr/>
          <a:lstStyle/>
          <a:p>
            <a:fld id="{48F63A3B-78C7-47BE-AE5E-E10140E04643}" type="slidenum">
              <a:rPr lang="en-US" smtClean="0"/>
              <a:pPr/>
              <a:t>8</a:t>
            </a:fld>
            <a:endParaRPr lang="en-US" dirty="0"/>
          </a:p>
        </p:txBody>
      </p:sp>
      <p:pic>
        <p:nvPicPr>
          <p:cNvPr id="5" name="Picture 4">
            <a:extLst>
              <a:ext uri="{FF2B5EF4-FFF2-40B4-BE49-F238E27FC236}">
                <a16:creationId xmlns:a16="http://schemas.microsoft.com/office/drawing/2014/main" id="{DD086118-66F8-6DFD-51A9-53C422AB47E8}"/>
              </a:ext>
            </a:extLst>
          </p:cNvPr>
          <p:cNvPicPr>
            <a:picLocks noChangeAspect="1"/>
          </p:cNvPicPr>
          <p:nvPr/>
        </p:nvPicPr>
        <p:blipFill>
          <a:blip r:embed="rId2"/>
          <a:stretch>
            <a:fillRect/>
          </a:stretch>
        </p:blipFill>
        <p:spPr>
          <a:xfrm>
            <a:off x="-205487" y="-1633007"/>
            <a:ext cx="12151681" cy="13697186"/>
          </a:xfrm>
          <a:prstGeom prst="rect">
            <a:avLst/>
          </a:prstGeom>
        </p:spPr>
      </p:pic>
    </p:spTree>
    <p:extLst>
      <p:ext uri="{BB962C8B-B14F-4D97-AF65-F5344CB8AC3E}">
        <p14:creationId xmlns:p14="http://schemas.microsoft.com/office/powerpoint/2010/main" val="26342559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E9EF5-EAE6-5145-79D1-D89AA1193141}"/>
              </a:ext>
            </a:extLst>
          </p:cNvPr>
          <p:cNvSpPr>
            <a:spLocks noGrp="1"/>
          </p:cNvSpPr>
          <p:nvPr>
            <p:ph type="title"/>
          </p:nvPr>
        </p:nvSpPr>
        <p:spPr>
          <a:xfrm>
            <a:off x="914400" y="481486"/>
            <a:ext cx="7843837" cy="837010"/>
          </a:xfrm>
        </p:spPr>
        <p:txBody>
          <a:bodyPr/>
          <a:lstStyle/>
          <a:p>
            <a:r>
              <a:rPr lang="en-US" dirty="0"/>
              <a:t>Process Flow</a:t>
            </a:r>
          </a:p>
        </p:txBody>
      </p:sp>
      <p:sp>
        <p:nvSpPr>
          <p:cNvPr id="3" name="Content Placeholder 2">
            <a:extLst>
              <a:ext uri="{FF2B5EF4-FFF2-40B4-BE49-F238E27FC236}">
                <a16:creationId xmlns:a16="http://schemas.microsoft.com/office/drawing/2014/main" id="{B2176CE4-AB74-DD12-0537-60E84CEEF406}"/>
              </a:ext>
            </a:extLst>
          </p:cNvPr>
          <p:cNvSpPr>
            <a:spLocks noGrp="1"/>
          </p:cNvSpPr>
          <p:nvPr>
            <p:ph idx="13"/>
          </p:nvPr>
        </p:nvSpPr>
        <p:spPr>
          <a:xfrm>
            <a:off x="914400" y="1539721"/>
            <a:ext cx="6903076" cy="4513887"/>
          </a:xfrm>
        </p:spPr>
        <p:txBody>
          <a:bodyPr>
            <a:normAutofit fontScale="92500" lnSpcReduction="10000"/>
          </a:bodyPr>
          <a:lstStyle/>
          <a:p>
            <a:pPr marL="342900" indent="-342900">
              <a:lnSpc>
                <a:spcPct val="150000"/>
              </a:lnSpc>
              <a:buClr>
                <a:srgbClr val="DF8C8C"/>
              </a:buClr>
              <a:buFont typeface="Arial" panose="020B0604020202020204" pitchFamily="34" charset="0"/>
              <a:buChar char="•"/>
            </a:pPr>
            <a:r>
              <a:rPr lang="en-US" dirty="0"/>
              <a:t>User uploads data via secure App UI.</a:t>
            </a:r>
          </a:p>
          <a:p>
            <a:pPr marL="342900" indent="-342900">
              <a:lnSpc>
                <a:spcPct val="150000"/>
              </a:lnSpc>
              <a:buClr>
                <a:srgbClr val="DF8C8C"/>
              </a:buClr>
              <a:buFont typeface="Arial" panose="020B0604020202020204" pitchFamily="34" charset="0"/>
              <a:buChar char="•"/>
            </a:pPr>
            <a:r>
              <a:rPr lang="en-US" dirty="0"/>
              <a:t>Data is encrypted using AES.</a:t>
            </a:r>
          </a:p>
          <a:p>
            <a:pPr marL="342900" indent="-342900">
              <a:lnSpc>
                <a:spcPct val="150000"/>
              </a:lnSpc>
              <a:buClr>
                <a:srgbClr val="DF8C8C"/>
              </a:buClr>
              <a:buFont typeface="Arial" panose="020B0604020202020204" pitchFamily="34" charset="0"/>
              <a:buChar char="•"/>
            </a:pPr>
            <a:r>
              <a:rPr lang="en-US" dirty="0"/>
              <a:t>Smart contract verifies and stores encryption keys on-chain.</a:t>
            </a:r>
          </a:p>
          <a:p>
            <a:pPr marL="342900" indent="-342900">
              <a:lnSpc>
                <a:spcPct val="150000"/>
              </a:lnSpc>
              <a:buClr>
                <a:srgbClr val="DF8C8C"/>
              </a:buClr>
              <a:buFont typeface="Arial" panose="020B0604020202020204" pitchFamily="34" charset="0"/>
              <a:buChar char="•"/>
            </a:pPr>
            <a:r>
              <a:rPr lang="en-US" dirty="0"/>
              <a:t>Encrypted files are stored off-chain securely.</a:t>
            </a:r>
          </a:p>
          <a:p>
            <a:pPr marL="342900" indent="-342900">
              <a:lnSpc>
                <a:spcPct val="150000"/>
              </a:lnSpc>
              <a:buClr>
                <a:srgbClr val="DF8C8C"/>
              </a:buClr>
              <a:buFont typeface="Arial" panose="020B0604020202020204" pitchFamily="34" charset="0"/>
              <a:buChar char="•"/>
            </a:pPr>
            <a:r>
              <a:rPr lang="en-US" dirty="0"/>
              <a:t>Recipients request access through smart contract verification.</a:t>
            </a:r>
          </a:p>
          <a:p>
            <a:pPr marL="342900" indent="-342900">
              <a:lnSpc>
                <a:spcPct val="150000"/>
              </a:lnSpc>
              <a:buClr>
                <a:srgbClr val="DF8C8C"/>
              </a:buClr>
              <a:buFont typeface="Arial" panose="020B0604020202020204" pitchFamily="34" charset="0"/>
              <a:buChar char="•"/>
            </a:pPr>
            <a:r>
              <a:rPr lang="en-US" dirty="0"/>
              <a:t>Upon approval, data is decrypted and made available for download.</a:t>
            </a:r>
          </a:p>
          <a:p>
            <a:pPr marL="342900" indent="-342900">
              <a:lnSpc>
                <a:spcPct val="150000"/>
              </a:lnSpc>
              <a:buClr>
                <a:srgbClr val="DF8C8C"/>
              </a:buClr>
              <a:buFont typeface="Arial" panose="020B0604020202020204" pitchFamily="34" charset="0"/>
              <a:buChar char="•"/>
            </a:pPr>
            <a:endParaRPr lang="en-US" dirty="0"/>
          </a:p>
        </p:txBody>
      </p:sp>
      <p:pic>
        <p:nvPicPr>
          <p:cNvPr id="7" name="Picture Placeholder 6" descr="Laptop with phone and calculator">
            <a:extLst>
              <a:ext uri="{FF2B5EF4-FFF2-40B4-BE49-F238E27FC236}">
                <a16:creationId xmlns:a16="http://schemas.microsoft.com/office/drawing/2014/main" id="{1CB90BF5-7F01-A7E9-82AE-53DEA215F2B4}"/>
              </a:ext>
            </a:extLst>
          </p:cNvPr>
          <p:cNvPicPr>
            <a:picLocks noGrp="1" noChangeAspect="1"/>
          </p:cNvPicPr>
          <p:nvPr>
            <p:ph type="pic" sz="quarter" idx="14"/>
          </p:nvPr>
        </p:nvPicPr>
        <p:blipFill>
          <a:blip r:embed="rId3">
            <a:extLst>
              <a:ext uri="{96DAC541-7B7A-43D3-8B79-37D633B846F1}">
                <asvg:svgBlip xmlns:asvg="http://schemas.microsoft.com/office/drawing/2016/SVG/main" r:embed="rId4"/>
              </a:ext>
            </a:extLst>
          </a:blip>
          <a:srcRect l="3624" r="3624"/>
          <a:stretch/>
        </p:blipFill>
        <p:spPr/>
      </p:pic>
      <p:sp>
        <p:nvSpPr>
          <p:cNvPr id="5" name="Slide Number Placeholder 4">
            <a:extLst>
              <a:ext uri="{FF2B5EF4-FFF2-40B4-BE49-F238E27FC236}">
                <a16:creationId xmlns:a16="http://schemas.microsoft.com/office/drawing/2014/main" id="{F7D46942-1782-A450-6A45-590ADCEB0E59}"/>
              </a:ext>
            </a:extLst>
          </p:cNvPr>
          <p:cNvSpPr>
            <a:spLocks noGrp="1"/>
          </p:cNvSpPr>
          <p:nvPr>
            <p:ph type="sldNum" sz="quarter" idx="10"/>
          </p:nvPr>
        </p:nvSpPr>
        <p:spPr/>
        <p:txBody>
          <a:bodyPr/>
          <a:lstStyle/>
          <a:p>
            <a:fld id="{48F63A3B-78C7-47BE-AE5E-E10140E04643}" type="slidenum">
              <a:rPr lang="en-US" smtClean="0"/>
              <a:pPr/>
              <a:t>9</a:t>
            </a:fld>
            <a:endParaRPr lang="en-US" dirty="0"/>
          </a:p>
        </p:txBody>
      </p:sp>
    </p:spTree>
    <p:extLst>
      <p:ext uri="{BB962C8B-B14F-4D97-AF65-F5344CB8AC3E}">
        <p14:creationId xmlns:p14="http://schemas.microsoft.com/office/powerpoint/2010/main" val="15799623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SL_v14" id="{59749740-91A0-46B8-82A8-B436C7A8A142}" vid="{B3F8D047-377B-4FC8-B21C-47530C6DE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A719FA4-954C-4FA8-82CB-206659C3B82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6DBB56F-4362-4386-A1A1-3DF898896616}">
  <ds:schemaRefs>
    <ds:schemaRef ds:uri="http://schemas.microsoft.com/sharepoint/v3/contenttype/forms"/>
  </ds:schemaRefs>
</ds:datastoreItem>
</file>

<file path=customXml/itemProps3.xml><?xml version="1.0" encoding="utf-8"?>
<ds:datastoreItem xmlns:ds="http://schemas.openxmlformats.org/officeDocument/2006/customXml" ds:itemID="{04948363-B267-4BAC-8655-100FBEC280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112</TotalTime>
  <Words>538</Words>
  <Application>Microsoft Office PowerPoint</Application>
  <PresentationFormat>Widescreen</PresentationFormat>
  <Paragraphs>81</Paragraphs>
  <Slides>15</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Arial Black</vt:lpstr>
      <vt:lpstr>Calibri</vt:lpstr>
      <vt:lpstr>Sabon Next LT</vt:lpstr>
      <vt:lpstr>Custom</vt:lpstr>
      <vt:lpstr>Legal Secure data Transfer system</vt:lpstr>
      <vt:lpstr>agenda</vt:lpstr>
      <vt:lpstr>Introduction</vt:lpstr>
      <vt:lpstr>PowerPoint Presentation</vt:lpstr>
      <vt:lpstr>Our Solution</vt:lpstr>
      <vt:lpstr>Solution</vt:lpstr>
      <vt:lpstr>visual aids</vt:lpstr>
      <vt:lpstr>PowerPoint Presentation</vt:lpstr>
      <vt:lpstr>Process Flow</vt:lpstr>
      <vt:lpstr>System Architecture Overview</vt:lpstr>
      <vt:lpstr>Compliance and Standards</vt:lpstr>
      <vt:lpstr>Benefits for Law Enforcement</vt:lpstr>
      <vt:lpstr>Final tips &amp; takeaways</vt:lpstr>
      <vt:lpstr>Team Logix member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Aliyu Lawan</dc:creator>
  <cp:lastModifiedBy>Aliyu Lawan</cp:lastModifiedBy>
  <cp:revision>5</cp:revision>
  <dcterms:created xsi:type="dcterms:W3CDTF">2025-10-26T00:08:30Z</dcterms:created>
  <dcterms:modified xsi:type="dcterms:W3CDTF">2025-10-26T10:44:54Z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